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9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7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1063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7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85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83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4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8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6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4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1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8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6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0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9965-216C-4BA2-8FAE-4B5B38AED5E5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8BF378-5B72-49B5-A972-88894C841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2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6910" y="1471353"/>
            <a:ext cx="7805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8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کلمه کلیدی در سئو و انواع آن </a:t>
            </a:r>
            <a:endParaRPr lang="en-US" sz="4800" b="1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593" y="2601884"/>
            <a:ext cx="5714286" cy="33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2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1149" y="906087"/>
            <a:ext cx="806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2467" y="423949"/>
            <a:ext cx="822128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تعاریف مهم کلمه کلیدی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3164" y="1275419"/>
            <a:ext cx="7830590" cy="3861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205" y="4320792"/>
            <a:ext cx="4513810" cy="23182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6335" y="1275419"/>
            <a:ext cx="84374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عبارتی است که کاربران در موتورهای جستجو، جستجو می نمایند.</a:t>
            </a:r>
          </a:p>
          <a:p>
            <a:pPr algn="just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just" rtl="1"/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کلمات کلیدی هر وب سایت در اصل چیزهایی است که می خواهید از وب سایت خود به دست آورید.</a:t>
            </a:r>
          </a:p>
          <a:p>
            <a:pPr algn="just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just" rtl="1"/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نحوه انتخاب کلمات کلیدی، ابتدا خواسته ی کاربران از سایت و سپس انتظار مالک سایت می باشد.</a:t>
            </a:r>
          </a:p>
          <a:p>
            <a:pPr algn="just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just" rtl="1"/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کلمات کلیدی، کلماتی هستند که خدمات ارائه شده در سایت را به طور مستقیم بیان نمایند.</a:t>
            </a:r>
          </a:p>
          <a:p>
            <a:pPr algn="just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just" rtl="1"/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کلمات کلیدی یک پل میان چیزی که کاربر جستجو نموده و محتوایی که شما ارائه داده اید، می باشد.</a:t>
            </a:r>
          </a:p>
          <a:p>
            <a:pPr algn="just" rtl="1"/>
            <a:endParaRPr lang="en-US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8201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9825" y="532015"/>
            <a:ext cx="610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3287" y="832823"/>
            <a:ext cx="7664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تراکنشی </a:t>
            </a:r>
            <a:r>
              <a:rPr lang="en-US" sz="2400" b="1" dirty="0">
                <a:latin typeface="IRANSans" panose="020B0506030804020204" pitchFamily="34" charset="-78"/>
                <a:cs typeface="IRANSans" panose="020B0506030804020204" pitchFamily="34" charset="-78"/>
              </a:rPr>
              <a:t>Transactional</a:t>
            </a:r>
            <a:endParaRPr lang="fa-IR" sz="2400" b="1" dirty="0" smtClean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287" y="762848"/>
            <a:ext cx="2552006" cy="242924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219593"/>
              </p:ext>
            </p:extLst>
          </p:nvPr>
        </p:nvGraphicFramePr>
        <p:xfrm>
          <a:off x="899621" y="3627427"/>
          <a:ext cx="8128000" cy="218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1715">
                  <a:extLst>
                    <a:ext uri="{9D8B030D-6E8A-4147-A177-3AD203B41FA5}">
                      <a16:colId xmlns:a16="http://schemas.microsoft.com/office/drawing/2014/main" val="1003259249"/>
                    </a:ext>
                  </a:extLst>
                </a:gridCol>
                <a:gridCol w="2246285">
                  <a:extLst>
                    <a:ext uri="{9D8B030D-6E8A-4147-A177-3AD203B41FA5}">
                      <a16:colId xmlns:a16="http://schemas.microsoft.com/office/drawing/2014/main" val="3473035954"/>
                    </a:ext>
                  </a:extLst>
                </a:gridCol>
              </a:tblGrid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انجام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معاملات آنلاین و آفلاین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هدف 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774028"/>
                  </a:ext>
                </a:extLst>
              </a:tr>
              <a:tr h="41937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61922"/>
                          </a:solidFill>
                          <a:effectLst/>
                          <a:uLnTx/>
                          <a:uFillTx/>
                          <a:latin typeface="IRANSans" panose="020B0506030804020204" pitchFamily="34" charset="-78"/>
                          <a:ea typeface="+mn-ea"/>
                          <a:cs typeface="IRANSans" panose="020B0506030804020204" pitchFamily="34" charset="-78"/>
                        </a:rPr>
                        <a:t>کلمات کلیدی تجاری یا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61922"/>
                          </a:solidFill>
                          <a:effectLst/>
                          <a:uLnTx/>
                          <a:uFillTx/>
                          <a:latin typeface="IRANSans" panose="020B0506030804020204" pitchFamily="34" charset="-78"/>
                          <a:ea typeface="+mn-ea"/>
                          <a:cs typeface="IRANSans" panose="020B0506030804020204" pitchFamily="34" charset="-78"/>
                        </a:rPr>
                        <a:t>Commercial</a:t>
                      </a: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61922"/>
                          </a:solidFill>
                          <a:effectLst/>
                          <a:uLnTx/>
                          <a:uFillTx/>
                          <a:latin typeface="IRANSans" panose="020B0506030804020204" pitchFamily="34" charset="-78"/>
                          <a:ea typeface="+mn-ea"/>
                          <a:cs typeface="IRANSans" panose="020B0506030804020204" pitchFamily="34" charset="-78"/>
                        </a:rPr>
                        <a:t>، معاملاتی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61922"/>
                        </a:solidFill>
                        <a:effectLst/>
                        <a:uLnTx/>
                        <a:uFillTx/>
                        <a:latin typeface="IRANSans" panose="020B0506030804020204" pitchFamily="34" charset="-78"/>
                        <a:ea typeface="+mn-ea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نام های دیگر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863524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متوسط – تا حدودی سخت، رقابت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بالا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میزان دستیابی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813219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استفاده در کمپین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های تبلیغاتی، جستجوی یک محصول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مورد استفاده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197998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خرید کاشی و سرامیک، قیمت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نرخ ارز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مثال 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40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32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7892" y="859311"/>
            <a:ext cx="7664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اطلاع دهنده </a:t>
            </a:r>
            <a:r>
              <a:rPr lang="en-US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Informational</a:t>
            </a:r>
            <a:endParaRPr lang="fa-IR" sz="2400" b="1" dirty="0" smtClean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843939"/>
              </p:ext>
            </p:extLst>
          </p:nvPr>
        </p:nvGraphicFramePr>
        <p:xfrm>
          <a:off x="918096" y="3494424"/>
          <a:ext cx="8128000" cy="241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1715">
                  <a:extLst>
                    <a:ext uri="{9D8B030D-6E8A-4147-A177-3AD203B41FA5}">
                      <a16:colId xmlns:a16="http://schemas.microsoft.com/office/drawing/2014/main" val="1003259249"/>
                    </a:ext>
                  </a:extLst>
                </a:gridCol>
                <a:gridCol w="2246285">
                  <a:extLst>
                    <a:ext uri="{9D8B030D-6E8A-4147-A177-3AD203B41FA5}">
                      <a16:colId xmlns:a16="http://schemas.microsoft.com/office/drawing/2014/main" val="3473035954"/>
                    </a:ext>
                  </a:extLst>
                </a:gridCol>
              </a:tblGrid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کسب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اطلاعات خاص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هدف 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774028"/>
                  </a:ext>
                </a:extLst>
              </a:tr>
              <a:tr h="45262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61922"/>
                          </a:solidFill>
                          <a:effectLst/>
                          <a:uLnTx/>
                          <a:uFillTx/>
                          <a:latin typeface="IRANSans" panose="020B0506030804020204" pitchFamily="34" charset="-78"/>
                          <a:ea typeface="+mn-ea"/>
                          <a:cs typeface="IRANSans" panose="020B0506030804020204" pitchFamily="34" charset="-78"/>
                        </a:rPr>
                        <a:t>کلمات ارزشی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61922"/>
                        </a:solidFill>
                        <a:effectLst/>
                        <a:uLnTx/>
                        <a:uFillTx/>
                        <a:latin typeface="IRANSans" panose="020B0506030804020204" pitchFamily="34" charset="-78"/>
                        <a:ea typeface="+mn-ea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نام های دیگر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863524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متوسط تا سخت، رقابت بسیار بالا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میزان دستیابی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813219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هدف اصلی برای سئو، رتبه گرفتن در موتورهای جستجو، تولید محتوا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مورد استفاده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197998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دستور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خمیر پیتزا، آب و هوای تهران، آموزش ریاضی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مثال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3532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287" y="832823"/>
            <a:ext cx="2563090" cy="235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3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9825" y="532015"/>
            <a:ext cx="610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3287" y="832823"/>
            <a:ext cx="7664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انتقال دهنده </a:t>
            </a:r>
            <a:r>
              <a:rPr lang="en-US" sz="2400" b="1" dirty="0">
                <a:latin typeface="IRANSans" panose="020B0506030804020204" pitchFamily="34" charset="-78"/>
                <a:cs typeface="IRANSans" panose="020B0506030804020204" pitchFamily="34" charset="-78"/>
              </a:rPr>
              <a:t>Navigational</a:t>
            </a:r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036277"/>
              </p:ext>
            </p:extLst>
          </p:nvPr>
        </p:nvGraphicFramePr>
        <p:xfrm>
          <a:off x="899621" y="3594176"/>
          <a:ext cx="8128000" cy="223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1715">
                  <a:extLst>
                    <a:ext uri="{9D8B030D-6E8A-4147-A177-3AD203B41FA5}">
                      <a16:colId xmlns:a16="http://schemas.microsoft.com/office/drawing/2014/main" val="1003259249"/>
                    </a:ext>
                  </a:extLst>
                </a:gridCol>
                <a:gridCol w="2246285">
                  <a:extLst>
                    <a:ext uri="{9D8B030D-6E8A-4147-A177-3AD203B41FA5}">
                      <a16:colId xmlns:a16="http://schemas.microsoft.com/office/drawing/2014/main" val="3473035954"/>
                    </a:ext>
                  </a:extLst>
                </a:gridCol>
              </a:tblGrid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انتقال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مستقیم به سایت و صفحه هدف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هدف 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774028"/>
                  </a:ext>
                </a:extLst>
              </a:tr>
              <a:tr h="46924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61922"/>
                          </a:solidFill>
                          <a:effectLst/>
                          <a:uLnTx/>
                          <a:uFillTx/>
                          <a:latin typeface="IRANSans" panose="020B0506030804020204" pitchFamily="34" charset="-78"/>
                          <a:ea typeface="+mn-ea"/>
                          <a:cs typeface="IRANSans" panose="020B0506030804020204" pitchFamily="34" charset="-78"/>
                        </a:rPr>
                        <a:t>کلمه کلیدی برند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61922"/>
                        </a:solidFill>
                        <a:effectLst/>
                        <a:uLnTx/>
                        <a:uFillTx/>
                        <a:latin typeface="IRANSans" panose="020B0506030804020204" pitchFamily="34" charset="-78"/>
                        <a:ea typeface="+mn-ea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نام های دیگر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863524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متوسط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– تاثیر بسیار زیاد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میزان دستیابی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813219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افزایش</a:t>
                      </a:r>
                      <a:r>
                        <a:rPr lang="fa-IR" baseline="0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 نرخ کلیک سایت و یا یک صفحه خاص، برندسازی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مورد استفاده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197998"/>
                  </a:ext>
                </a:extLst>
              </a:tr>
              <a:tr h="442074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رادکام، وبلاگ سئو رادکام، خدمات سئو در رادکام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latin typeface="IRANSans" panose="020B0506030804020204" pitchFamily="34" charset="-78"/>
                          <a:cs typeface="IRANSans" panose="020B0506030804020204" pitchFamily="34" charset="-78"/>
                        </a:rPr>
                        <a:t>مثال</a:t>
                      </a:r>
                      <a:endParaRPr lang="en-US" dirty="0">
                        <a:latin typeface="IRANSans" panose="020B0506030804020204" pitchFamily="34" charset="-78"/>
                        <a:cs typeface="IRANSans" panose="020B0506030804020204" pitchFamily="34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511617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230" y="532015"/>
            <a:ext cx="2493818" cy="249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7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1724" y="615142"/>
            <a:ext cx="7955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انواع دیگر کلمات کلیدی</a:t>
            </a:r>
          </a:p>
          <a:p>
            <a:pPr algn="r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 rtl="1"/>
            <a:endParaRPr lang="en-US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2916" y="1346662"/>
            <a:ext cx="77640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</a:t>
            </a:r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تازه</a:t>
            </a:r>
          </a:p>
          <a:p>
            <a:pPr algn="r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 rtl="1"/>
            <a:r>
              <a:rPr lang="fa-IR" dirty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</a:t>
            </a:r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جغرافیایی</a:t>
            </a:r>
          </a:p>
          <a:p>
            <a:pPr algn="r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 rtl="1"/>
            <a:r>
              <a:rPr lang="fa-IR" dirty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</a:t>
            </a:r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فصلی</a:t>
            </a:r>
          </a:p>
          <a:p>
            <a:pPr algn="r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 rtl="1"/>
            <a:r>
              <a:rPr lang="fa-IR" dirty="0">
                <a:latin typeface="IRANSans" panose="020B0506030804020204" pitchFamily="34" charset="-78"/>
                <a:cs typeface="IRANSans" panose="020B0506030804020204" pitchFamily="34" charset="-78"/>
              </a:rPr>
              <a:t>کلمات کلیدی </a:t>
            </a:r>
            <a:r>
              <a:rPr lang="fa-IR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اشتباه</a:t>
            </a:r>
          </a:p>
          <a:p>
            <a:pPr algn="r" rtl="1"/>
            <a:endParaRPr lang="fa-IR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 rtl="1"/>
            <a:endParaRPr lang="en-US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57" y="299258"/>
            <a:ext cx="5675734" cy="551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7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2786" y="723208"/>
            <a:ext cx="55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گوگل در مورد کلمات کلیدی می گوید :</a:t>
            </a:r>
            <a:endParaRPr lang="en-US" sz="2400" b="1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6211" y="1413164"/>
            <a:ext cx="83875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Arial Rounded MT Bold" panose="020F0704030504030204" pitchFamily="34" charset="0"/>
              </a:rPr>
              <a:t>In 2021, keywords are still important and useful in SEO, but they aren't the most important factor. This is because SEO is far more complex than putting keywords on a page. Also, because SEO is always changing with search engines continuously updating algorithms, marketers need to change how they are using keywords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393" y="3383280"/>
            <a:ext cx="3857105" cy="385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588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2" y="1308870"/>
            <a:ext cx="4714701" cy="25776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2697" y="631074"/>
            <a:ext cx="800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پیشنهاد وب مستران و گوگل در مورد انتخاب کلمه کلیدی مناسب</a:t>
            </a:r>
            <a:endParaRPr lang="en-US" sz="2400" b="1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7927" y="1629295"/>
            <a:ext cx="5212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استفاده از عبارت کلیدی به جای تک کلمه</a:t>
            </a:r>
          </a:p>
          <a:p>
            <a:pPr algn="r"/>
            <a:endParaRPr lang="fa-IR" sz="2000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/>
            <a:r>
              <a:rPr lang="fa-IR" sz="2000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عبارت ترجیحا طولانی چهار کلمه ای </a:t>
            </a:r>
          </a:p>
          <a:p>
            <a:pPr algn="r"/>
            <a:endParaRPr lang="fa-IR" sz="2000" dirty="0">
              <a:latin typeface="IRANSans" panose="020B0506030804020204" pitchFamily="34" charset="-78"/>
              <a:cs typeface="IRANSans" panose="020B0506030804020204" pitchFamily="34" charset="-78"/>
            </a:endParaRPr>
          </a:p>
          <a:p>
            <a:pPr algn="r"/>
            <a:r>
              <a:rPr lang="fa-IR" sz="2000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* عبارت ترکیبی از انواع کلمات کلیدی</a:t>
            </a:r>
          </a:p>
          <a:p>
            <a:pPr algn="r"/>
            <a:r>
              <a:rPr lang="fa-IR" sz="2000" dirty="0" smtClean="0">
                <a:latin typeface="IRANSans" panose="020B0506030804020204" pitchFamily="34" charset="-78"/>
                <a:cs typeface="IRANSans" panose="020B0506030804020204" pitchFamily="34" charset="-78"/>
              </a:rPr>
              <a:t> </a:t>
            </a:r>
          </a:p>
          <a:p>
            <a:pPr algn="r"/>
            <a:endParaRPr lang="en-US" sz="2000" dirty="0">
              <a:latin typeface="IRANSans" panose="020B0506030804020204" pitchFamily="34" charset="-78"/>
              <a:cs typeface="IRANSans" panose="020B0506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088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495</TotalTime>
  <Words>374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B Nazanin</vt:lpstr>
      <vt:lpstr>IRANSans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Mohammadi Moayed</dc:creator>
  <cp:lastModifiedBy>Anita Mohammadi Moayed</cp:lastModifiedBy>
  <cp:revision>44</cp:revision>
  <dcterms:created xsi:type="dcterms:W3CDTF">2021-01-19T04:51:21Z</dcterms:created>
  <dcterms:modified xsi:type="dcterms:W3CDTF">2021-01-20T12:23:29Z</dcterms:modified>
</cp:coreProperties>
</file>